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5" r:id="rId2"/>
    <p:sldId id="260" r:id="rId3"/>
    <p:sldId id="263" r:id="rId4"/>
    <p:sldId id="264" r:id="rId5"/>
    <p:sldId id="262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68"/>
    <p:restoredTop sz="94666"/>
  </p:normalViewPr>
  <p:slideViewPr>
    <p:cSldViewPr snapToGrid="0" snapToObjects="1">
      <p:cViewPr>
        <p:scale>
          <a:sx n="84" d="100"/>
          <a:sy n="84" d="100"/>
        </p:scale>
        <p:origin x="127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gi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466A58-F039-D14C-B5FD-5943B6D65EB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A3ABE9-E599-FE46-A71B-7875259E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21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432F725-F5DE-334E-B00D-943E41E33F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062A0B8-101C-B645-A512-3FFC01B324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D34E12B-E68B-0843-BCDB-A9BA6A399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1AAEE12-7F48-3143-B342-453043CA9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278ADA0-52C4-AE48-BF03-7FCA4030A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8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B481B8-82E6-EE45-A381-E92882309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6733ECE1-F974-5D4D-96DA-27E5E7006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C460F7B-181C-704D-86E4-964EECAA8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986DB9D-653E-CC45-8C90-A437E385B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52AD9F6-F7C9-F34E-87AB-CA72FE06D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58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6D1F2314-B190-0C46-B1CA-DF35C0C4DA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5B159516-59D2-7C42-BD0C-F89416269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326E08C-0379-5540-9BE3-66979B658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8976EA8-BC41-7744-9166-1B28D805C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EC7D10E-38F5-8C4A-84AA-96D30F16D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515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99B7262-6703-BE42-B1CB-3D62023EB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4F7282B-736C-E946-83BD-29828C01F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4C5AA00-3A12-4548-B54E-95ACFD3FF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BFB494B-5F1F-6F47-BABC-5CA5B8E6F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8A1FBAC-254D-7247-90B2-56B9CA733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09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FC9F412-0E7F-8A4F-AFB1-505292A08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D220793-5188-CD48-A717-18D9EA879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49F2D88-685D-6D4D-8F72-CDF8DC80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DA20F30-A5DF-7042-A6BD-00FF3B376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F002DD7-CC15-BA49-A05B-EC1EBB266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17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DBDEF5A-964E-1B45-BA2C-4C77BB853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BCC6343-54CA-F042-A53E-B3FE5EB016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A07BBBB-C301-9142-B96B-5DD686986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8D8FD9B-6201-394D-8F33-03B4679E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29194F0-47E9-8F46-9643-36B764E0F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CE885B5-499E-1040-93E3-E3F35A18D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7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818AB51-79E2-BE4B-B626-1B0B04BCE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CBAB6D3-448D-D547-A1FA-42999F232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CF5586-BA32-C649-A043-04910A6E4E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FF3974D2-7089-304E-8CCE-D37B8429EC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28C59CE8-9B8B-5442-AE8F-2F7BEE428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CBB7695D-06FB-0C4C-97A1-EB2C93CCF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3665741-EF1D-4F40-8567-1EBDB2148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85429D15-DD6E-2E48-9213-C9195FB1B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99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4E8C3EE-5000-2D42-86C9-1E5690954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34AA8C71-094A-0E4E-84DA-3E842B307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E59DE25-094A-3243-8052-86689BA51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97875B3-37D7-4947-A05C-38275743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054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CA9FEDF0-CE6A-2A46-8487-FD3045A77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7AAC4AD-940D-2C49-833D-3E3414309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4DECB31-6BB1-F84C-A158-B828BB2D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04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F15CEC-5AE5-2541-87D8-46950FF7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0BBBE76-60E0-8F42-9A53-7853FF8EA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694534F-DDE4-9B40-AD4E-C9712CA367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DDBAC9A-5602-DE43-A5A2-56C25F03D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B7DA836-B8AE-EC46-A39D-B8FF27C70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F9C4D38-B2BB-2546-9899-CCDFA07EE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646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9A357F7-D6B5-C94B-8A08-013A759B9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466169A-9D2B-A04D-9B3F-0AD07677F0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AD25A28-EB0A-6540-94A6-3E00E3C0B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0BC0963-B8D5-E146-90A7-A46D67BE9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F96C202-AB73-9543-BA11-E11643D09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8F703B4-CA67-E149-83E6-501F41698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56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F2281AC-7CA9-5447-99B7-0F38C731B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076748E-D8DB-1249-AE7D-03DA542A8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EB11285-FC8F-EB46-B88E-FB137F0D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610AB-90C8-D14A-960C-BCC263318429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6C43BF8-AC22-A343-BAE0-F15E9BCE8D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749FBFA-97B1-614E-ADF8-45D86616FA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E5BB0-6832-4B41-807C-234B3AE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194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72134" y="2540816"/>
            <a:ext cx="5553706" cy="923330"/>
          </a:xfrm>
          <a:prstGeom prst="rect">
            <a:avLst/>
          </a:prstGeom>
          <a:solidFill>
            <a:srgbClr val="FFFF00">
              <a:alpha val="69804"/>
            </a:srgb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To see </a:t>
            </a:r>
            <a:r>
              <a:rPr lang="en-US" smtClean="0"/>
              <a:t>detailed explanation of the diagrams in this file, please refer to Word Document “Overview of CM’s project 12.06.18”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491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0" y="-49520"/>
            <a:ext cx="12192000" cy="6907520"/>
            <a:chOff x="0" y="-49520"/>
            <a:chExt cx="12192000" cy="6907520"/>
          </a:xfrm>
        </p:grpSpPr>
        <p:sp>
          <p:nvSpPr>
            <p:cNvPr id="53" name="Rectangle 52"/>
            <p:cNvSpPr/>
            <p:nvPr/>
          </p:nvSpPr>
          <p:spPr>
            <a:xfrm>
              <a:off x="0" y="-49520"/>
              <a:ext cx="12192000" cy="690752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B715F44A-EB6B-974E-A500-61D0D1C40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0583" y="534128"/>
              <a:ext cx="2931074" cy="234485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" name="Rectangle 2">
              <a:extLst>
                <a:ext uri="{FF2B5EF4-FFF2-40B4-BE49-F238E27FC236}">
                  <a16:creationId xmlns="" xmlns:a16="http://schemas.microsoft.com/office/drawing/2014/main" id="{55B3C521-F764-E447-B736-4BC34DC5FEBB}"/>
                </a:ext>
              </a:extLst>
            </p:cNvPr>
            <p:cNvSpPr/>
            <p:nvPr/>
          </p:nvSpPr>
          <p:spPr>
            <a:xfrm>
              <a:off x="7325348" y="763418"/>
              <a:ext cx="2035629" cy="203562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r>
                <a:rPr lang="en-US" sz="400" b="1" u="sng" dirty="0">
                  <a:solidFill>
                    <a:schemeClr val="tx1"/>
                  </a:solidFill>
                  <a:latin typeface="Helvetica" pitchFamily="2" charset="0"/>
                </a:rPr>
                <a:t>Introduction</a:t>
              </a: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Meet your conversational virtual assistant,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/Michelle/Michael. </a:t>
              </a:r>
            </a:p>
            <a:p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is a conversational personal finance assistant who can help you with basic tasks, for example setting up a bank account. Using the information that you provide,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is able to compute the best recommendation just for you.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is designed by the Customer Experience and Tech team at RBT bank, who have 8 combined years of customer experience and 9 combined years of computer programming experience.</a:t>
              </a:r>
            </a:p>
            <a:p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Today, you will go through a demonstration session where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will help you with three simple personal finance tasks:</a:t>
              </a: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1. Choosing a bank savings account</a:t>
              </a: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2. Choosing a home loan plan</a:t>
              </a: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3. Choosing a life insurance policy</a:t>
              </a: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[Click here to begin.]</a:t>
              </a: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6931DB85-A784-4B48-A215-75B077DCD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882" y="4175381"/>
              <a:ext cx="2931074" cy="234485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B92338ED-EC2A-A04A-9FD8-AE4B30EB17F5}"/>
                </a:ext>
              </a:extLst>
            </p:cNvPr>
            <p:cNvSpPr/>
            <p:nvPr/>
          </p:nvSpPr>
          <p:spPr>
            <a:xfrm>
              <a:off x="3306277" y="4151693"/>
              <a:ext cx="2999014" cy="23448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1F75FDE4-3395-ED41-978E-2F1164036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1754" y="4515060"/>
              <a:ext cx="2466507" cy="176747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627062C4-59E6-5640-84B2-E78F75389EAF}"/>
                </a:ext>
              </a:extLst>
            </p:cNvPr>
            <p:cNvSpPr txBox="1"/>
            <p:nvPr/>
          </p:nvSpPr>
          <p:spPr>
            <a:xfrm>
              <a:off x="3501754" y="4254824"/>
              <a:ext cx="123142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u="sng" dirty="0"/>
                <a:t>Evaluation of Experience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C81C5A44-2DA5-E241-A496-765A6CDDC7E4}"/>
                </a:ext>
              </a:extLst>
            </p:cNvPr>
            <p:cNvSpPr/>
            <p:nvPr/>
          </p:nvSpPr>
          <p:spPr>
            <a:xfrm>
              <a:off x="6536134" y="4145861"/>
              <a:ext cx="2999014" cy="23448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068A0D7B-A6A4-3740-8212-C9402BB03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30583" y="4555770"/>
              <a:ext cx="2950029" cy="79204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87E18D1F-C6EA-4F44-9B33-D7C6E2D76335}"/>
                </a:ext>
              </a:extLst>
            </p:cNvPr>
            <p:cNvSpPr txBox="1"/>
            <p:nvPr/>
          </p:nvSpPr>
          <p:spPr>
            <a:xfrm>
              <a:off x="6530583" y="4304142"/>
              <a:ext cx="123142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u="sng" dirty="0"/>
                <a:t>Evaluation of Experience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="" xmlns:a16="http://schemas.microsoft.com/office/drawing/2014/main" id="{61A097A9-BC89-D048-A25F-596284640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91421" y="6189009"/>
              <a:ext cx="388257" cy="27663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F535D8DD-8D5E-C540-B781-6ABB2A4EB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01536" y="5376850"/>
              <a:ext cx="388257" cy="27663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F8C71328-7122-DC48-88E7-FEFB8E755AED}"/>
                </a:ext>
              </a:extLst>
            </p:cNvPr>
            <p:cNvSpPr txBox="1"/>
            <p:nvPr/>
          </p:nvSpPr>
          <p:spPr>
            <a:xfrm>
              <a:off x="6473341" y="316488"/>
              <a:ext cx="2122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introduction page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4BB66575-6F01-7649-8697-48474927E3B2}"/>
                </a:ext>
              </a:extLst>
            </p:cNvPr>
            <p:cNvSpPr txBox="1"/>
            <p:nvPr/>
          </p:nvSpPr>
          <p:spPr>
            <a:xfrm>
              <a:off x="198851" y="3898382"/>
              <a:ext cx="2122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chatting page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82A02B70-F9B2-3F47-B661-85744A65CEF6}"/>
                </a:ext>
              </a:extLst>
            </p:cNvPr>
            <p:cNvSpPr txBox="1"/>
            <p:nvPr/>
          </p:nvSpPr>
          <p:spPr>
            <a:xfrm>
              <a:off x="3306276" y="3921040"/>
              <a:ext cx="2973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survey page (after each task)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F209E5D5-380D-E348-9D7A-FBAFC91B7C62}"/>
                </a:ext>
              </a:extLst>
            </p:cNvPr>
            <p:cNvSpPr txBox="1"/>
            <p:nvPr/>
          </p:nvSpPr>
          <p:spPr>
            <a:xfrm>
              <a:off x="6538842" y="3990959"/>
              <a:ext cx="2973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survey page (continued)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2689B0CA-C9FC-DD40-9AAE-DB7741C17CEF}"/>
                </a:ext>
              </a:extLst>
            </p:cNvPr>
            <p:cNvSpPr txBox="1"/>
            <p:nvPr/>
          </p:nvSpPr>
          <p:spPr>
            <a:xfrm>
              <a:off x="45720" y="-49520"/>
              <a:ext cx="2213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dirty="0"/>
                <a:t>Mock-ups for </a:t>
              </a:r>
              <a:r>
                <a:rPr lang="en-US" b="1" u="sng" dirty="0" smtClean="0"/>
                <a:t>Study 1</a:t>
              </a:r>
              <a:endParaRPr lang="en-US" b="1" u="sng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17089" y="409912"/>
              <a:ext cx="2931074" cy="2336183"/>
              <a:chOff x="1063237" y="1136651"/>
              <a:chExt cx="2931074" cy="2336183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063237" y="1136651"/>
                <a:ext cx="2931074" cy="233618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</a:t>
                </a:r>
                <a:endParaRPr lang="en-US" dirty="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1796804" y="1500018"/>
                <a:ext cx="885179" cy="369332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Study 1</a:t>
                </a:r>
                <a:endParaRPr lang="en-US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796803" y="2069453"/>
                <a:ext cx="885179" cy="369332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Study 2</a:t>
                </a:r>
                <a:endParaRPr lang="en-US" dirty="0"/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3341396" y="409912"/>
              <a:ext cx="2931074" cy="23361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35292" y="967624"/>
              <a:ext cx="2377440" cy="923330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KIV Set-up page (waiting to refer to </a:t>
              </a:r>
              <a:r>
                <a:rPr lang="en-US" dirty="0" err="1" smtClean="0"/>
                <a:t>Yihan’s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507497" y="967624"/>
              <a:ext cx="298676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Please enter your matric number: ________</a:t>
              </a:r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507497" y="1625900"/>
              <a:ext cx="2377440" cy="646331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Take reference from </a:t>
              </a:r>
              <a:r>
                <a:rPr lang="en-US" dirty="0" err="1" smtClean="0"/>
                <a:t>Yihan’s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544461" y="5175069"/>
              <a:ext cx="2377440" cy="646331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Refer to slide 5 for enlarged version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75323" y="5170441"/>
              <a:ext cx="2377440" cy="646331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Refer to slide 6 for enlarged version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182722" y="4297906"/>
              <a:ext cx="189737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Repeat “chat &amp; survey page sequence” 3x because there are 3 separate tasks in the script and a survey is done after each task</a:t>
              </a:r>
              <a:endParaRPr lang="en-US" dirty="0"/>
            </a:p>
          </p:txBody>
        </p:sp>
        <p:sp>
          <p:nvSpPr>
            <p:cNvPr id="32" name="Right Brace 31"/>
            <p:cNvSpPr/>
            <p:nvPr/>
          </p:nvSpPr>
          <p:spPr>
            <a:xfrm>
              <a:off x="9389793" y="3990959"/>
              <a:ext cx="1071892" cy="2667780"/>
            </a:xfrm>
            <a:prstGeom prst="rightBrace">
              <a:avLst>
                <a:gd name="adj1" fmla="val 8333"/>
                <a:gd name="adj2" fmla="val 44002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5720" y="3985351"/>
              <a:ext cx="9715500" cy="2673387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="" xmlns:a16="http://schemas.microsoft.com/office/drawing/2014/main" id="{9F682A20-C748-3547-AE2B-DE7D5AF4DFC8}"/>
                </a:ext>
              </a:extLst>
            </p:cNvPr>
            <p:cNvSpPr txBox="1"/>
            <p:nvPr/>
          </p:nvSpPr>
          <p:spPr>
            <a:xfrm>
              <a:off x="9862946" y="552125"/>
              <a:ext cx="14984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B050"/>
                  </a:solidFill>
                </a:rPr>
                <a:t>Avatar appearance is variable: </a:t>
              </a:r>
              <a:r>
                <a:rPr lang="en-US" sz="1200" dirty="0">
                  <a:solidFill>
                    <a:srgbClr val="00B050"/>
                  </a:solidFill>
                </a:rPr>
                <a:t>can be male or female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="" xmlns:a16="http://schemas.microsoft.com/office/drawing/2014/main" id="{A8A589A1-814B-5F4C-8775-7C0A8A062D7F}"/>
                </a:ext>
              </a:extLst>
            </p:cNvPr>
            <p:cNvSpPr txBox="1"/>
            <p:nvPr/>
          </p:nvSpPr>
          <p:spPr>
            <a:xfrm>
              <a:off x="9867445" y="1604577"/>
              <a:ext cx="18288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B050"/>
                  </a:solidFill>
                </a:rPr>
                <a:t>Intro text to be </a:t>
              </a:r>
              <a:r>
                <a:rPr lang="en-US" sz="1200" b="1" dirty="0" smtClean="0">
                  <a:solidFill>
                    <a:srgbClr val="00B050"/>
                  </a:solidFill>
                </a:rPr>
                <a:t>CONSISTENT </a:t>
              </a:r>
              <a:r>
                <a:rPr lang="en-US" sz="1200" dirty="0" smtClean="0">
                  <a:solidFill>
                    <a:srgbClr val="00B050"/>
                  </a:solidFill>
                </a:rPr>
                <a:t>with avatar appearance gender: either </a:t>
              </a:r>
              <a:r>
                <a:rPr lang="en-US" sz="1200" dirty="0">
                  <a:solidFill>
                    <a:srgbClr val="00B050"/>
                  </a:solidFill>
                </a:rPr>
                <a:t>male or </a:t>
              </a:r>
              <a:r>
                <a:rPr lang="en-US" sz="1200" dirty="0" smtClean="0">
                  <a:solidFill>
                    <a:srgbClr val="00B050"/>
                  </a:solidFill>
                </a:rPr>
                <a:t>female</a:t>
              </a:r>
              <a:endParaRPr lang="en-US" sz="1200" b="1" dirty="0">
                <a:solidFill>
                  <a:srgbClr val="00B050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="" xmlns:a16="http://schemas.microsoft.com/office/drawing/2014/main" id="{9F682A20-C748-3547-AE2B-DE7D5AF4DFC8}"/>
                </a:ext>
              </a:extLst>
            </p:cNvPr>
            <p:cNvSpPr txBox="1"/>
            <p:nvPr/>
          </p:nvSpPr>
          <p:spPr>
            <a:xfrm>
              <a:off x="45720" y="3052682"/>
              <a:ext cx="16901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B050"/>
                  </a:solidFill>
                </a:rPr>
                <a:t>Avatar appearance to be </a:t>
              </a:r>
              <a:r>
                <a:rPr lang="en-US" sz="1200" b="1" dirty="0" smtClean="0">
                  <a:solidFill>
                    <a:srgbClr val="00B050"/>
                  </a:solidFill>
                </a:rPr>
                <a:t>CONSISTENT</a:t>
              </a:r>
              <a:r>
                <a:rPr lang="en-US" sz="1200" dirty="0" smtClean="0">
                  <a:solidFill>
                    <a:srgbClr val="00B050"/>
                  </a:solidFill>
                </a:rPr>
                <a:t> with that on intro page</a:t>
              </a:r>
              <a:endParaRPr lang="en-US" sz="1200" dirty="0">
                <a:solidFill>
                  <a:srgbClr val="00B050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="" xmlns:a16="http://schemas.microsoft.com/office/drawing/2014/main" id="{9F682A20-C748-3547-AE2B-DE7D5AF4DFC8}"/>
                </a:ext>
              </a:extLst>
            </p:cNvPr>
            <p:cNvSpPr txBox="1"/>
            <p:nvPr/>
          </p:nvSpPr>
          <p:spPr>
            <a:xfrm>
              <a:off x="1807801" y="3059319"/>
              <a:ext cx="22877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FF0000"/>
                  </a:solidFill>
                </a:rPr>
                <a:t>Conversation script to be </a:t>
              </a:r>
              <a:r>
                <a:rPr lang="en-US" sz="1200" b="1" dirty="0" smtClean="0">
                  <a:solidFill>
                    <a:srgbClr val="FF0000"/>
                  </a:solidFill>
                </a:rPr>
                <a:t>FIXED: </a:t>
              </a:r>
              <a:r>
                <a:rPr lang="en-US" sz="1200" dirty="0" smtClean="0">
                  <a:solidFill>
                    <a:srgbClr val="FF0000"/>
                  </a:solidFill>
                </a:rPr>
                <a:t>only use </a:t>
              </a:r>
              <a:r>
                <a:rPr lang="en-US" sz="1200" b="1" dirty="0" smtClean="0">
                  <a:solidFill>
                    <a:srgbClr val="FF0000"/>
                  </a:solidFill>
                </a:rPr>
                <a:t>NEUTRAL</a:t>
              </a:r>
              <a:r>
                <a:rPr lang="en-US" sz="1200" dirty="0" smtClean="0">
                  <a:solidFill>
                    <a:srgbClr val="FF0000"/>
                  </a:solidFill>
                </a:rPr>
                <a:t> script</a:t>
              </a:r>
              <a:endParaRPr lang="en-US" sz="1200" dirty="0">
                <a:solidFill>
                  <a:srgbClr val="FF0000"/>
                </a:solidFill>
              </a:endParaRPr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 flipH="1">
              <a:off x="7063740" y="875291"/>
              <a:ext cx="2822066" cy="323165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9001536" y="2020075"/>
              <a:ext cx="841078" cy="2426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548640" y="3699013"/>
              <a:ext cx="45720" cy="968563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>
              <a:off x="2234955" y="3699013"/>
              <a:ext cx="455477" cy="96856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9997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0" y="-49520"/>
            <a:ext cx="12192000" cy="6907520"/>
            <a:chOff x="0" y="-49520"/>
            <a:chExt cx="12192000" cy="6907520"/>
          </a:xfrm>
        </p:grpSpPr>
        <p:sp>
          <p:nvSpPr>
            <p:cNvPr id="44" name="Rectangle 43"/>
            <p:cNvSpPr/>
            <p:nvPr/>
          </p:nvSpPr>
          <p:spPr>
            <a:xfrm>
              <a:off x="0" y="-49520"/>
              <a:ext cx="12192000" cy="690752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B715F44A-EB6B-974E-A500-61D0D1C40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0583" y="534128"/>
              <a:ext cx="2931074" cy="234485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" name="Rectangle 2">
              <a:extLst>
                <a:ext uri="{FF2B5EF4-FFF2-40B4-BE49-F238E27FC236}">
                  <a16:creationId xmlns="" xmlns:a16="http://schemas.microsoft.com/office/drawing/2014/main" id="{55B3C521-F764-E447-B736-4BC34DC5FEBB}"/>
                </a:ext>
              </a:extLst>
            </p:cNvPr>
            <p:cNvSpPr/>
            <p:nvPr/>
          </p:nvSpPr>
          <p:spPr>
            <a:xfrm>
              <a:off x="7325348" y="763418"/>
              <a:ext cx="2035629" cy="203562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r>
                <a:rPr lang="en-US" sz="400" b="1" u="sng" dirty="0">
                  <a:solidFill>
                    <a:schemeClr val="tx1"/>
                  </a:solidFill>
                  <a:latin typeface="Helvetica" pitchFamily="2" charset="0"/>
                </a:rPr>
                <a:t>Introduction</a:t>
              </a: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Meet your conversational virtual assistant,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/Michelle/Michael. </a:t>
              </a:r>
            </a:p>
            <a:p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is a conversational personal finance assistant who can help you with basic tasks, for example setting up a bank account. Using the information that you provide,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is able to compute the best recommendation just for you.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is designed by the Customer Experience and Tech team at RBT bank, who have 8 combined years of customer experience and 9 combined years of computer programming experience.</a:t>
              </a:r>
            </a:p>
            <a:p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Today, you will go through a demonstration session where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will help you with three simple personal finance tasks:</a:t>
              </a: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1. Choosing a bank savings account</a:t>
              </a: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2. Choosing a home loan plan</a:t>
              </a: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3. Choosing a life insurance policy</a:t>
              </a: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[Click here to begin.]</a:t>
              </a: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6931DB85-A784-4B48-A215-75B077DCD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882" y="4175381"/>
              <a:ext cx="2931074" cy="234485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B92338ED-EC2A-A04A-9FD8-AE4B30EB17F5}"/>
                </a:ext>
              </a:extLst>
            </p:cNvPr>
            <p:cNvSpPr/>
            <p:nvPr/>
          </p:nvSpPr>
          <p:spPr>
            <a:xfrm>
              <a:off x="3306277" y="4151693"/>
              <a:ext cx="2999014" cy="23448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1F75FDE4-3395-ED41-978E-2F1164036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1754" y="4515060"/>
              <a:ext cx="2466507" cy="176747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627062C4-59E6-5640-84B2-E78F75389EAF}"/>
                </a:ext>
              </a:extLst>
            </p:cNvPr>
            <p:cNvSpPr txBox="1"/>
            <p:nvPr/>
          </p:nvSpPr>
          <p:spPr>
            <a:xfrm>
              <a:off x="3501754" y="4254824"/>
              <a:ext cx="123142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u="sng" dirty="0"/>
                <a:t>Evaluation of Experience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C81C5A44-2DA5-E241-A496-765A6CDDC7E4}"/>
                </a:ext>
              </a:extLst>
            </p:cNvPr>
            <p:cNvSpPr/>
            <p:nvPr/>
          </p:nvSpPr>
          <p:spPr>
            <a:xfrm>
              <a:off x="6536134" y="4145861"/>
              <a:ext cx="2999014" cy="23448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068A0D7B-A6A4-3740-8212-C9402BB03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30583" y="4555770"/>
              <a:ext cx="2950029" cy="79204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87E18D1F-C6EA-4F44-9B33-D7C6E2D76335}"/>
                </a:ext>
              </a:extLst>
            </p:cNvPr>
            <p:cNvSpPr txBox="1"/>
            <p:nvPr/>
          </p:nvSpPr>
          <p:spPr>
            <a:xfrm>
              <a:off x="6530583" y="4304142"/>
              <a:ext cx="123142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u="sng" dirty="0"/>
                <a:t>Evaluation of Experience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="" xmlns:a16="http://schemas.microsoft.com/office/drawing/2014/main" id="{61A097A9-BC89-D048-A25F-596284640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91421" y="6189009"/>
              <a:ext cx="388257" cy="27663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F535D8DD-8D5E-C540-B781-6ABB2A4EB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01536" y="5376850"/>
              <a:ext cx="388257" cy="27663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F8C71328-7122-DC48-88E7-FEFB8E755AED}"/>
                </a:ext>
              </a:extLst>
            </p:cNvPr>
            <p:cNvSpPr txBox="1"/>
            <p:nvPr/>
          </p:nvSpPr>
          <p:spPr>
            <a:xfrm>
              <a:off x="6473341" y="316488"/>
              <a:ext cx="2122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introduction page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4BB66575-6F01-7649-8697-48474927E3B2}"/>
                </a:ext>
              </a:extLst>
            </p:cNvPr>
            <p:cNvSpPr txBox="1"/>
            <p:nvPr/>
          </p:nvSpPr>
          <p:spPr>
            <a:xfrm>
              <a:off x="198851" y="3898382"/>
              <a:ext cx="2122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chatting page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82A02B70-F9B2-3F47-B661-85744A65CEF6}"/>
                </a:ext>
              </a:extLst>
            </p:cNvPr>
            <p:cNvSpPr txBox="1"/>
            <p:nvPr/>
          </p:nvSpPr>
          <p:spPr>
            <a:xfrm>
              <a:off x="3306276" y="3921040"/>
              <a:ext cx="2973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survey page (after each task)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F209E5D5-380D-E348-9D7A-FBAFC91B7C62}"/>
                </a:ext>
              </a:extLst>
            </p:cNvPr>
            <p:cNvSpPr txBox="1"/>
            <p:nvPr/>
          </p:nvSpPr>
          <p:spPr>
            <a:xfrm>
              <a:off x="6538842" y="3990959"/>
              <a:ext cx="2973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survey page (continued)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2689B0CA-C9FC-DD40-9AAE-DB7741C17CEF}"/>
                </a:ext>
              </a:extLst>
            </p:cNvPr>
            <p:cNvSpPr txBox="1"/>
            <p:nvPr/>
          </p:nvSpPr>
          <p:spPr>
            <a:xfrm>
              <a:off x="45720" y="-49520"/>
              <a:ext cx="2213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dirty="0"/>
                <a:t>Mock-ups for </a:t>
              </a:r>
              <a:r>
                <a:rPr lang="en-US" b="1" u="sng" dirty="0" smtClean="0"/>
                <a:t>Study 2</a:t>
              </a:r>
              <a:endParaRPr lang="en-US" b="1" u="sng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17089" y="409912"/>
              <a:ext cx="2931074" cy="2336183"/>
              <a:chOff x="1063237" y="1136651"/>
              <a:chExt cx="2931074" cy="2336183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063237" y="1136651"/>
                <a:ext cx="2931074" cy="233618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</a:t>
                </a:r>
                <a:endParaRPr lang="en-US" dirty="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1796804" y="1500018"/>
                <a:ext cx="885179" cy="369332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Study 1</a:t>
                </a:r>
                <a:endParaRPr lang="en-US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796803" y="2069453"/>
                <a:ext cx="885179" cy="369332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Study 2</a:t>
                </a:r>
                <a:endParaRPr lang="en-US" dirty="0"/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3341396" y="409912"/>
              <a:ext cx="2931074" cy="23361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35292" y="967624"/>
              <a:ext cx="2377440" cy="923330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KIV Set-up page (waiting to refer to </a:t>
              </a:r>
              <a:r>
                <a:rPr lang="en-US" dirty="0" err="1" smtClean="0"/>
                <a:t>Yihan’s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507497" y="967624"/>
              <a:ext cx="298676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Please enter your matric number: ________</a:t>
              </a:r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507497" y="1625900"/>
              <a:ext cx="2377440" cy="646331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Take reference from </a:t>
              </a:r>
              <a:r>
                <a:rPr lang="en-US" dirty="0" err="1" smtClean="0"/>
                <a:t>Yihan’s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182722" y="4297906"/>
              <a:ext cx="189737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Repeat “chat &amp; survey page sequence” 3x because there are 3 separate tasks in the script and a survey is done after each task</a:t>
              </a:r>
              <a:endParaRPr lang="en-US" dirty="0"/>
            </a:p>
          </p:txBody>
        </p:sp>
        <p:sp>
          <p:nvSpPr>
            <p:cNvPr id="32" name="Right Brace 31"/>
            <p:cNvSpPr/>
            <p:nvPr/>
          </p:nvSpPr>
          <p:spPr>
            <a:xfrm>
              <a:off x="9389793" y="3990959"/>
              <a:ext cx="1071892" cy="2667780"/>
            </a:xfrm>
            <a:prstGeom prst="rightBrace">
              <a:avLst>
                <a:gd name="adj1" fmla="val 8333"/>
                <a:gd name="adj2" fmla="val 44002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5720" y="3985351"/>
              <a:ext cx="9715500" cy="2673387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="" xmlns:a16="http://schemas.microsoft.com/office/drawing/2014/main" id="{9F682A20-C748-3547-AE2B-DE7D5AF4DFC8}"/>
                </a:ext>
              </a:extLst>
            </p:cNvPr>
            <p:cNvSpPr txBox="1"/>
            <p:nvPr/>
          </p:nvSpPr>
          <p:spPr>
            <a:xfrm>
              <a:off x="9862946" y="552125"/>
              <a:ext cx="14984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B050"/>
                  </a:solidFill>
                </a:rPr>
                <a:t>Avatar appearance is variable: </a:t>
              </a:r>
              <a:r>
                <a:rPr lang="en-US" sz="1200" dirty="0">
                  <a:solidFill>
                    <a:srgbClr val="00B050"/>
                  </a:solidFill>
                </a:rPr>
                <a:t>can be male or female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="" xmlns:a16="http://schemas.microsoft.com/office/drawing/2014/main" id="{A8A589A1-814B-5F4C-8775-7C0A8A062D7F}"/>
                </a:ext>
              </a:extLst>
            </p:cNvPr>
            <p:cNvSpPr txBox="1"/>
            <p:nvPr/>
          </p:nvSpPr>
          <p:spPr>
            <a:xfrm>
              <a:off x="9867445" y="1604577"/>
              <a:ext cx="18288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B050"/>
                  </a:solidFill>
                </a:rPr>
                <a:t>Intro text to be </a:t>
              </a:r>
              <a:r>
                <a:rPr lang="en-US" sz="1200" b="1" dirty="0" smtClean="0">
                  <a:solidFill>
                    <a:srgbClr val="00B050"/>
                  </a:solidFill>
                </a:rPr>
                <a:t>CONSISTENT </a:t>
              </a:r>
              <a:r>
                <a:rPr lang="en-US" sz="1200" dirty="0" smtClean="0">
                  <a:solidFill>
                    <a:srgbClr val="00B050"/>
                  </a:solidFill>
                </a:rPr>
                <a:t>with avatar appearance gender: either </a:t>
              </a:r>
              <a:r>
                <a:rPr lang="en-US" sz="1200" dirty="0">
                  <a:solidFill>
                    <a:srgbClr val="00B050"/>
                  </a:solidFill>
                </a:rPr>
                <a:t>male or </a:t>
              </a:r>
              <a:r>
                <a:rPr lang="en-US" sz="1200" dirty="0" smtClean="0">
                  <a:solidFill>
                    <a:srgbClr val="00B050"/>
                  </a:solidFill>
                </a:rPr>
                <a:t>female</a:t>
              </a:r>
              <a:endParaRPr lang="en-US" sz="1200" b="1" dirty="0">
                <a:solidFill>
                  <a:srgbClr val="00B050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="" xmlns:a16="http://schemas.microsoft.com/office/drawing/2014/main" id="{9F682A20-C748-3547-AE2B-DE7D5AF4DFC8}"/>
                </a:ext>
              </a:extLst>
            </p:cNvPr>
            <p:cNvSpPr txBox="1"/>
            <p:nvPr/>
          </p:nvSpPr>
          <p:spPr>
            <a:xfrm>
              <a:off x="45720" y="3052682"/>
              <a:ext cx="16901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B050"/>
                  </a:solidFill>
                </a:rPr>
                <a:t>Avatar appearance to be </a:t>
              </a:r>
              <a:r>
                <a:rPr lang="en-US" sz="1200" b="1" dirty="0" smtClean="0">
                  <a:solidFill>
                    <a:srgbClr val="00B050"/>
                  </a:solidFill>
                </a:rPr>
                <a:t>CONSISTENT</a:t>
              </a:r>
              <a:r>
                <a:rPr lang="en-US" sz="1200" dirty="0" smtClean="0">
                  <a:solidFill>
                    <a:srgbClr val="00B050"/>
                  </a:solidFill>
                </a:rPr>
                <a:t> with that on intro page</a:t>
              </a:r>
              <a:endParaRPr lang="en-US" sz="1200" dirty="0">
                <a:solidFill>
                  <a:srgbClr val="00B050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="" xmlns:a16="http://schemas.microsoft.com/office/drawing/2014/main" id="{9F682A20-C748-3547-AE2B-DE7D5AF4DFC8}"/>
                </a:ext>
              </a:extLst>
            </p:cNvPr>
            <p:cNvSpPr txBox="1"/>
            <p:nvPr/>
          </p:nvSpPr>
          <p:spPr>
            <a:xfrm>
              <a:off x="1807801" y="3059319"/>
              <a:ext cx="22877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B050"/>
                  </a:solidFill>
                </a:rPr>
                <a:t>Conversation script is a variable </a:t>
              </a:r>
              <a:r>
                <a:rPr lang="en-US" sz="1200" b="1" dirty="0" smtClean="0">
                  <a:solidFill>
                    <a:srgbClr val="00B050"/>
                  </a:solidFill>
                </a:rPr>
                <a:t>INDEPENDENT</a:t>
              </a:r>
              <a:r>
                <a:rPr lang="en-US" sz="1200" dirty="0" smtClean="0">
                  <a:solidFill>
                    <a:srgbClr val="00B050"/>
                  </a:solidFill>
                </a:rPr>
                <a:t> of avatar appearance: </a:t>
              </a:r>
              <a:r>
                <a:rPr lang="en-US" sz="1200" dirty="0">
                  <a:solidFill>
                    <a:srgbClr val="00B050"/>
                  </a:solidFill>
                </a:rPr>
                <a:t>can be male or female</a:t>
              </a:r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 flipH="1">
              <a:off x="7063740" y="875291"/>
              <a:ext cx="2822066" cy="323165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9001536" y="2020075"/>
              <a:ext cx="841078" cy="2426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548640" y="3699013"/>
              <a:ext cx="45720" cy="968563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>
              <a:off x="2234955" y="3699013"/>
              <a:ext cx="455477" cy="968563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/>
          <p:cNvSpPr txBox="1"/>
          <p:nvPr/>
        </p:nvSpPr>
        <p:spPr>
          <a:xfrm>
            <a:off x="3544461" y="5175069"/>
            <a:ext cx="2377440" cy="646331"/>
          </a:xfrm>
          <a:prstGeom prst="rect">
            <a:avLst/>
          </a:prstGeom>
          <a:solidFill>
            <a:srgbClr val="FFFF00">
              <a:alpha val="69804"/>
            </a:srgb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Refer to slide 5 for enlarged version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675323" y="5170441"/>
            <a:ext cx="2377440" cy="646331"/>
          </a:xfrm>
          <a:prstGeom prst="rect">
            <a:avLst/>
          </a:prstGeom>
          <a:solidFill>
            <a:srgbClr val="FFFF00">
              <a:alpha val="69804"/>
            </a:srgb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Refer to slide 6 for enlarged version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881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0" y="-49520"/>
            <a:ext cx="12192000" cy="6907520"/>
            <a:chOff x="0" y="-49520"/>
            <a:chExt cx="12192000" cy="6907520"/>
          </a:xfrm>
        </p:grpSpPr>
        <p:sp>
          <p:nvSpPr>
            <p:cNvPr id="49" name="Rectangle 48"/>
            <p:cNvSpPr/>
            <p:nvPr/>
          </p:nvSpPr>
          <p:spPr>
            <a:xfrm>
              <a:off x="0" y="-49520"/>
              <a:ext cx="12192000" cy="690752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B715F44A-EB6B-974E-A500-61D0D1C40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0583" y="534128"/>
              <a:ext cx="2931074" cy="234485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" name="Rectangle 2">
              <a:extLst>
                <a:ext uri="{FF2B5EF4-FFF2-40B4-BE49-F238E27FC236}">
                  <a16:creationId xmlns="" xmlns:a16="http://schemas.microsoft.com/office/drawing/2014/main" id="{55B3C521-F764-E447-B736-4BC34DC5FEBB}"/>
                </a:ext>
              </a:extLst>
            </p:cNvPr>
            <p:cNvSpPr/>
            <p:nvPr/>
          </p:nvSpPr>
          <p:spPr>
            <a:xfrm>
              <a:off x="6699198" y="763418"/>
              <a:ext cx="2661779" cy="203562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r>
                <a:rPr lang="en-US" sz="400" b="1" u="sng" dirty="0">
                  <a:solidFill>
                    <a:schemeClr val="tx1"/>
                  </a:solidFill>
                  <a:latin typeface="Helvetica" pitchFamily="2" charset="0"/>
                </a:rPr>
                <a:t>Introduction</a:t>
              </a: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b="1" u="sng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Meet your conversational virtual assistant,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/Michelle/Michael. </a:t>
              </a:r>
            </a:p>
            <a:p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is a conversational personal finance assistant who can help you with basic tasks, for example setting up a bank account. Using the information that you provide,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is able to compute the best recommendation just for you.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is designed by the Customer Experience and Tech team at RBT bank, who have 8 combined years of customer experience and 9 combined years of computer programming experience.</a:t>
              </a:r>
            </a:p>
            <a:p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Today, you will go through a demonstration session where </a:t>
              </a:r>
              <a:r>
                <a:rPr lang="en-US" sz="400" dirty="0" err="1">
                  <a:solidFill>
                    <a:schemeClr val="tx1"/>
                  </a:solidFill>
                  <a:latin typeface="Helvetica" pitchFamily="2" charset="0"/>
                </a:rPr>
                <a:t>Zan</a:t>
              </a:r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/Michelle/Michael will help you with three simple personal finance tasks:</a:t>
              </a: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1. Choosing a bank savings account</a:t>
              </a: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2. Choosing a home loan plan</a:t>
              </a:r>
            </a:p>
            <a:p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3. Choosing a life insurance policy</a:t>
              </a: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r>
                <a:rPr lang="en-US" sz="400" dirty="0">
                  <a:solidFill>
                    <a:schemeClr val="tx1"/>
                  </a:solidFill>
                  <a:latin typeface="Helvetica" pitchFamily="2" charset="0"/>
                </a:rPr>
                <a:t>[Click here to begin.]</a:t>
              </a: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  <a:p>
              <a:pPr algn="ctr"/>
              <a:endParaRPr lang="en-US" sz="4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6931DB85-A784-4B48-A215-75B077DCD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882" y="4175381"/>
              <a:ext cx="2931074" cy="234485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B92338ED-EC2A-A04A-9FD8-AE4B30EB17F5}"/>
                </a:ext>
              </a:extLst>
            </p:cNvPr>
            <p:cNvSpPr/>
            <p:nvPr/>
          </p:nvSpPr>
          <p:spPr>
            <a:xfrm>
              <a:off x="3306277" y="4151693"/>
              <a:ext cx="2999014" cy="23448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1F75FDE4-3395-ED41-978E-2F1164036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1754" y="4515060"/>
              <a:ext cx="2466507" cy="176747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627062C4-59E6-5640-84B2-E78F75389EAF}"/>
                </a:ext>
              </a:extLst>
            </p:cNvPr>
            <p:cNvSpPr txBox="1"/>
            <p:nvPr/>
          </p:nvSpPr>
          <p:spPr>
            <a:xfrm>
              <a:off x="3501754" y="4254824"/>
              <a:ext cx="123142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u="sng" dirty="0"/>
                <a:t>Evaluation of Experience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C81C5A44-2DA5-E241-A496-765A6CDDC7E4}"/>
                </a:ext>
              </a:extLst>
            </p:cNvPr>
            <p:cNvSpPr/>
            <p:nvPr/>
          </p:nvSpPr>
          <p:spPr>
            <a:xfrm>
              <a:off x="6536134" y="4145861"/>
              <a:ext cx="2999014" cy="23448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068A0D7B-A6A4-3740-8212-C9402BB03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30583" y="4555770"/>
              <a:ext cx="2950029" cy="79204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87E18D1F-C6EA-4F44-9B33-D7C6E2D76335}"/>
                </a:ext>
              </a:extLst>
            </p:cNvPr>
            <p:cNvSpPr txBox="1"/>
            <p:nvPr/>
          </p:nvSpPr>
          <p:spPr>
            <a:xfrm>
              <a:off x="6530583" y="4304142"/>
              <a:ext cx="123142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u="sng" dirty="0"/>
                <a:t>Evaluation of Experience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="" xmlns:a16="http://schemas.microsoft.com/office/drawing/2014/main" id="{61A097A9-BC89-D048-A25F-596284640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91421" y="6189009"/>
              <a:ext cx="388257" cy="27663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="" xmlns:a16="http://schemas.microsoft.com/office/drawing/2014/main" id="{F535D8DD-8D5E-C540-B781-6ABB2A4EB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01536" y="5376850"/>
              <a:ext cx="388257" cy="27663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F8C71328-7122-DC48-88E7-FEFB8E755AED}"/>
                </a:ext>
              </a:extLst>
            </p:cNvPr>
            <p:cNvSpPr txBox="1"/>
            <p:nvPr/>
          </p:nvSpPr>
          <p:spPr>
            <a:xfrm>
              <a:off x="6473341" y="316488"/>
              <a:ext cx="2122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introduction page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4BB66575-6F01-7649-8697-48474927E3B2}"/>
                </a:ext>
              </a:extLst>
            </p:cNvPr>
            <p:cNvSpPr txBox="1"/>
            <p:nvPr/>
          </p:nvSpPr>
          <p:spPr>
            <a:xfrm>
              <a:off x="198851" y="3898382"/>
              <a:ext cx="21228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chatting page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82A02B70-F9B2-3F47-B661-85744A65CEF6}"/>
                </a:ext>
              </a:extLst>
            </p:cNvPr>
            <p:cNvSpPr txBox="1"/>
            <p:nvPr/>
          </p:nvSpPr>
          <p:spPr>
            <a:xfrm>
              <a:off x="3306276" y="3921040"/>
              <a:ext cx="2973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survey page (after each task)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F209E5D5-380D-E348-9D7A-FBAFC91B7C62}"/>
                </a:ext>
              </a:extLst>
            </p:cNvPr>
            <p:cNvSpPr txBox="1"/>
            <p:nvPr/>
          </p:nvSpPr>
          <p:spPr>
            <a:xfrm>
              <a:off x="6538842" y="3990959"/>
              <a:ext cx="2973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Mock-up of survey page (continued)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2689B0CA-C9FC-DD40-9AAE-DB7741C17CEF}"/>
                </a:ext>
              </a:extLst>
            </p:cNvPr>
            <p:cNvSpPr txBox="1"/>
            <p:nvPr/>
          </p:nvSpPr>
          <p:spPr>
            <a:xfrm>
              <a:off x="45720" y="-49520"/>
              <a:ext cx="32181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dirty="0"/>
                <a:t>Mock-ups for </a:t>
              </a:r>
              <a:r>
                <a:rPr lang="en-US" b="1" u="sng" dirty="0" smtClean="0"/>
                <a:t>Online Pilot Study</a:t>
              </a:r>
              <a:endParaRPr lang="en-US" b="1" u="sng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17089" y="409912"/>
              <a:ext cx="2931074" cy="23361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341396" y="409912"/>
              <a:ext cx="2931074" cy="23361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507497" y="967624"/>
              <a:ext cx="298676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Please enter your matric number: ________</a:t>
              </a:r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182722" y="4297906"/>
              <a:ext cx="189737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Repeat “chat &amp; survey page sequence” 3x because there are 3 separate tasks in the script and a survey is done after each task</a:t>
              </a:r>
              <a:endParaRPr lang="en-US" dirty="0"/>
            </a:p>
          </p:txBody>
        </p:sp>
        <p:sp>
          <p:nvSpPr>
            <p:cNvPr id="32" name="Right Brace 31"/>
            <p:cNvSpPr/>
            <p:nvPr/>
          </p:nvSpPr>
          <p:spPr>
            <a:xfrm>
              <a:off x="9389793" y="3990959"/>
              <a:ext cx="1071892" cy="2667780"/>
            </a:xfrm>
            <a:prstGeom prst="rightBrace">
              <a:avLst>
                <a:gd name="adj1" fmla="val 8333"/>
                <a:gd name="adj2" fmla="val 44002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5720" y="3985351"/>
              <a:ext cx="9715500" cy="2673387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="" xmlns:a16="http://schemas.microsoft.com/office/drawing/2014/main" id="{9F682A20-C748-3547-AE2B-DE7D5AF4DFC8}"/>
                </a:ext>
              </a:extLst>
            </p:cNvPr>
            <p:cNvSpPr txBox="1"/>
            <p:nvPr/>
          </p:nvSpPr>
          <p:spPr>
            <a:xfrm>
              <a:off x="9862946" y="552125"/>
              <a:ext cx="14984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FF0000"/>
                  </a:solidFill>
                </a:rPr>
                <a:t>Note that the online pilot Intro page </a:t>
              </a:r>
              <a:r>
                <a:rPr lang="en-US" sz="1200" b="1" dirty="0" smtClean="0">
                  <a:solidFill>
                    <a:srgbClr val="FF0000"/>
                  </a:solidFill>
                </a:rPr>
                <a:t>WILL NOT DISPLAY</a:t>
              </a:r>
              <a:r>
                <a:rPr lang="en-US" sz="1200" dirty="0" smtClean="0">
                  <a:solidFill>
                    <a:srgbClr val="FF0000"/>
                  </a:solidFill>
                </a:rPr>
                <a:t> the virtual assistant</a:t>
              </a:r>
              <a:endParaRPr 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="" xmlns:a16="http://schemas.microsoft.com/office/drawing/2014/main" id="{A8A589A1-814B-5F4C-8775-7C0A8A062D7F}"/>
                </a:ext>
              </a:extLst>
            </p:cNvPr>
            <p:cNvSpPr txBox="1"/>
            <p:nvPr/>
          </p:nvSpPr>
          <p:spPr>
            <a:xfrm>
              <a:off x="9867445" y="1604577"/>
              <a:ext cx="18288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B050"/>
                  </a:solidFill>
                </a:rPr>
                <a:t>Intro text to be </a:t>
              </a:r>
              <a:r>
                <a:rPr lang="en-US" sz="1200" b="1" dirty="0" smtClean="0">
                  <a:solidFill>
                    <a:srgbClr val="00B050"/>
                  </a:solidFill>
                </a:rPr>
                <a:t>FIXED: </a:t>
              </a:r>
              <a:r>
                <a:rPr lang="en-US" sz="1200" dirty="0" smtClean="0">
                  <a:solidFill>
                    <a:srgbClr val="00B050"/>
                  </a:solidFill>
                </a:rPr>
                <a:t>Only use </a:t>
              </a:r>
              <a:r>
                <a:rPr lang="en-US" sz="1200" b="1" dirty="0" smtClean="0">
                  <a:solidFill>
                    <a:srgbClr val="00B050"/>
                  </a:solidFill>
                </a:rPr>
                <a:t>NEUTRAL</a:t>
              </a:r>
              <a:r>
                <a:rPr lang="en-US" sz="1200" dirty="0" smtClean="0">
                  <a:solidFill>
                    <a:srgbClr val="00B050"/>
                  </a:solidFill>
                </a:rPr>
                <a:t> version</a:t>
              </a:r>
              <a:endParaRPr lang="en-US" sz="1200" b="1" dirty="0">
                <a:solidFill>
                  <a:srgbClr val="00B050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="" xmlns:a16="http://schemas.microsoft.com/office/drawing/2014/main" id="{9F682A20-C748-3547-AE2B-DE7D5AF4DFC8}"/>
                </a:ext>
              </a:extLst>
            </p:cNvPr>
            <p:cNvSpPr txBox="1"/>
            <p:nvPr/>
          </p:nvSpPr>
          <p:spPr>
            <a:xfrm>
              <a:off x="45720" y="3052682"/>
              <a:ext cx="16901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Note that the </a:t>
              </a:r>
              <a:r>
                <a:rPr lang="en-US" sz="1200" dirty="0" smtClean="0">
                  <a:solidFill>
                    <a:srgbClr val="FF0000"/>
                  </a:solidFill>
                </a:rPr>
                <a:t>chat page </a:t>
              </a:r>
              <a:r>
                <a:rPr lang="en-US" sz="1200" b="1" dirty="0">
                  <a:solidFill>
                    <a:srgbClr val="FF0000"/>
                  </a:solidFill>
                </a:rPr>
                <a:t>WILL NOT DISPLAY</a:t>
              </a:r>
              <a:r>
                <a:rPr lang="en-US" sz="1200" dirty="0">
                  <a:solidFill>
                    <a:srgbClr val="FF0000"/>
                  </a:solidFill>
                </a:rPr>
                <a:t> the virtual assistant</a:t>
              </a:r>
              <a:endParaRPr 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="" xmlns:a16="http://schemas.microsoft.com/office/drawing/2014/main" id="{9F682A20-C748-3547-AE2B-DE7D5AF4DFC8}"/>
                </a:ext>
              </a:extLst>
            </p:cNvPr>
            <p:cNvSpPr txBox="1"/>
            <p:nvPr/>
          </p:nvSpPr>
          <p:spPr>
            <a:xfrm>
              <a:off x="1807801" y="3059319"/>
              <a:ext cx="22877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B050"/>
                  </a:solidFill>
                </a:rPr>
                <a:t>Conversation script is a variable: </a:t>
              </a:r>
              <a:r>
                <a:rPr lang="en-US" sz="1200" dirty="0">
                  <a:solidFill>
                    <a:srgbClr val="00B050"/>
                  </a:solidFill>
                </a:rPr>
                <a:t>can be </a:t>
              </a:r>
              <a:r>
                <a:rPr lang="en-US" sz="1200" b="1" dirty="0" smtClean="0">
                  <a:solidFill>
                    <a:srgbClr val="00B050"/>
                  </a:solidFill>
                </a:rPr>
                <a:t>NEUTRAL, MALE OR FEMALE</a:t>
              </a:r>
              <a:endParaRPr lang="en-US" sz="1200" b="1" dirty="0">
                <a:solidFill>
                  <a:srgbClr val="00B050"/>
                </a:solidFill>
              </a:endParaRPr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 flipH="1">
              <a:off x="6752376" y="875291"/>
              <a:ext cx="3133430" cy="323165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9001536" y="2020075"/>
              <a:ext cx="841078" cy="2426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="" xmlns:a16="http://schemas.microsoft.com/office/drawing/2014/main" id="{8071234A-7699-EF4C-8636-62266A757E9E}"/>
                </a:ext>
              </a:extLst>
            </p:cNvPr>
            <p:cNvSpPr/>
            <p:nvPr/>
          </p:nvSpPr>
          <p:spPr>
            <a:xfrm>
              <a:off x="495468" y="1091660"/>
              <a:ext cx="2193668" cy="78511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Randomization of conditions </a:t>
              </a:r>
              <a:r>
                <a:rPr lang="en-US" sz="1200" dirty="0" smtClean="0"/>
                <a:t>(not </a:t>
              </a:r>
              <a:r>
                <a:rPr lang="en-US" sz="1200" dirty="0"/>
                <a:t>shown to respondents)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66094" y="1653581"/>
              <a:ext cx="2377440" cy="646331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KIV Set-up (waiting to refer to </a:t>
              </a:r>
              <a:r>
                <a:rPr lang="en-US" dirty="0" err="1" smtClean="0"/>
                <a:t>Yihan’s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526794" y="1622527"/>
              <a:ext cx="2377440" cy="646331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KIV Set-up (waiting to refer to </a:t>
              </a:r>
              <a:r>
                <a:rPr lang="en-US" dirty="0" err="1" smtClean="0"/>
                <a:t>Yihan’s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98851" y="4447408"/>
              <a:ext cx="2849312" cy="19953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3">
              <a:extLst>
                <a:ext uri="{FF2B5EF4-FFF2-40B4-BE49-F238E27FC236}">
                  <a16:creationId xmlns="" xmlns:a16="http://schemas.microsoft.com/office/drawing/2014/main" id="{5A3317A1-35A7-1D46-BCD5-FA1713B8F0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551" t="12288" r="4371" b="3409"/>
            <a:stretch/>
          </p:blipFill>
          <p:spPr>
            <a:xfrm>
              <a:off x="616539" y="4442713"/>
              <a:ext cx="2001641" cy="1954216"/>
            </a:xfrm>
            <a:prstGeom prst="rect">
              <a:avLst/>
            </a:prstGeom>
            <a:effectLst/>
          </p:spPr>
        </p:pic>
        <p:cxnSp>
          <p:nvCxnSpPr>
            <p:cNvPr id="45" name="Straight Arrow Connector 44"/>
            <p:cNvCxnSpPr/>
            <p:nvPr/>
          </p:nvCxnSpPr>
          <p:spPr>
            <a:xfrm flipH="1">
              <a:off x="437102" y="3699013"/>
              <a:ext cx="111538" cy="1106364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>
              <a:off x="2234955" y="3699013"/>
              <a:ext cx="455477" cy="968563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TextBox 49"/>
          <p:cNvSpPr txBox="1"/>
          <p:nvPr/>
        </p:nvSpPr>
        <p:spPr>
          <a:xfrm>
            <a:off x="3544461" y="5175069"/>
            <a:ext cx="2377440" cy="646331"/>
          </a:xfrm>
          <a:prstGeom prst="rect">
            <a:avLst/>
          </a:prstGeom>
          <a:solidFill>
            <a:srgbClr val="FFFF00">
              <a:alpha val="69804"/>
            </a:srgb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Refer to slide 5 for enlarged version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675323" y="5170441"/>
            <a:ext cx="2377440" cy="646331"/>
          </a:xfrm>
          <a:prstGeom prst="rect">
            <a:avLst/>
          </a:prstGeom>
          <a:solidFill>
            <a:srgbClr val="FFFF00">
              <a:alpha val="69804"/>
            </a:srgb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Refer to slide 6 for enlarged version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622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0" y="-49520"/>
            <a:ext cx="12192000" cy="69075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28BB3D3A-E9CC-0044-B322-370C4BEBC1CB}"/>
              </a:ext>
            </a:extLst>
          </p:cNvPr>
          <p:cNvSpPr/>
          <p:nvPr/>
        </p:nvSpPr>
        <p:spPr>
          <a:xfrm>
            <a:off x="647700" y="975360"/>
            <a:ext cx="7932420" cy="55815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6A5828CD-926D-2E49-B75D-D4CCB17DCAEC}"/>
              </a:ext>
            </a:extLst>
          </p:cNvPr>
          <p:cNvSpPr txBox="1"/>
          <p:nvPr/>
        </p:nvSpPr>
        <p:spPr>
          <a:xfrm>
            <a:off x="854065" y="1201271"/>
            <a:ext cx="4327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Evaluation of Experience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58EBA867-4059-FD4D-8D2C-45BF60760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6208" y="5621466"/>
            <a:ext cx="924187" cy="6584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7889FBD0-423A-E646-9BF5-12DD7745261A}"/>
              </a:ext>
            </a:extLst>
          </p:cNvPr>
          <p:cNvSpPr txBox="1"/>
          <p:nvPr/>
        </p:nvSpPr>
        <p:spPr>
          <a:xfrm>
            <a:off x="386875" y="460540"/>
            <a:ext cx="46880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Enlarged version: Mock-up </a:t>
            </a:r>
            <a:r>
              <a:rPr lang="en-US" sz="1200" dirty="0"/>
              <a:t>of survey </a:t>
            </a:r>
            <a:r>
              <a:rPr lang="en-US" sz="1200" dirty="0" smtClean="0"/>
              <a:t>page (after each task)</a:t>
            </a:r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1F75FDE4-3395-ED41-978E-2F116403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368" y="1684036"/>
            <a:ext cx="5811172" cy="416422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9107174" y="498656"/>
            <a:ext cx="2377440" cy="923330"/>
          </a:xfrm>
          <a:prstGeom prst="rect">
            <a:avLst/>
          </a:prstGeom>
          <a:solidFill>
            <a:srgbClr val="FFFF00">
              <a:alpha val="69804"/>
            </a:srgb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Refer to “Script” document for Word Doc file of the question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696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-49520"/>
            <a:ext cx="12192000" cy="69075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28BB3D3A-E9CC-0044-B322-370C4BEBC1CB}"/>
              </a:ext>
            </a:extLst>
          </p:cNvPr>
          <p:cNvSpPr/>
          <p:nvPr/>
        </p:nvSpPr>
        <p:spPr>
          <a:xfrm>
            <a:off x="647700" y="975360"/>
            <a:ext cx="7932420" cy="55815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6CCB165B-8F0F-2B43-8FCB-946312E7B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065" y="1880817"/>
            <a:ext cx="7022095" cy="188533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A5828CD-926D-2E49-B75D-D4CCB17DCAEC}"/>
              </a:ext>
            </a:extLst>
          </p:cNvPr>
          <p:cNvSpPr txBox="1"/>
          <p:nvPr/>
        </p:nvSpPr>
        <p:spPr>
          <a:xfrm>
            <a:off x="854065" y="1201271"/>
            <a:ext cx="4327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Evaluation of Experience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58EBA867-4059-FD4D-8D2C-45BF60760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4066" y="4076364"/>
            <a:ext cx="924187" cy="65848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7889FBD0-423A-E646-9BF5-12DD7745261A}"/>
              </a:ext>
            </a:extLst>
          </p:cNvPr>
          <p:cNvSpPr txBox="1"/>
          <p:nvPr/>
        </p:nvSpPr>
        <p:spPr>
          <a:xfrm>
            <a:off x="386875" y="460540"/>
            <a:ext cx="45356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Enlarged version: Mock-up of </a:t>
            </a:r>
            <a:r>
              <a:rPr lang="en-US" sz="1200"/>
              <a:t>survey </a:t>
            </a:r>
            <a:r>
              <a:rPr lang="en-US" sz="1200" smtClean="0"/>
              <a:t>page (continued)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9107174" y="498656"/>
            <a:ext cx="2377440" cy="923330"/>
          </a:xfrm>
          <a:prstGeom prst="rect">
            <a:avLst/>
          </a:prstGeom>
          <a:solidFill>
            <a:srgbClr val="FFFF00">
              <a:alpha val="69804"/>
            </a:srgb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Refer to “Script” document for Word Doc file of the question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411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920</Words>
  <Application>Microsoft Macintosh PowerPoint</Application>
  <PresentationFormat>Widescreen</PresentationFormat>
  <Paragraphs>129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Helvetica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#LIM CUI MIN#</dc:creator>
  <cp:lastModifiedBy>#LIM CUI MIN#</cp:lastModifiedBy>
  <cp:revision>26</cp:revision>
  <dcterms:created xsi:type="dcterms:W3CDTF">2018-05-15T07:04:23Z</dcterms:created>
  <dcterms:modified xsi:type="dcterms:W3CDTF">2018-06-12T18:52:52Z</dcterms:modified>
</cp:coreProperties>
</file>

<file path=docProps/thumbnail.jpeg>
</file>